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fcf07537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fcf07537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d4a515e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d4a515e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d4a515e9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d4a515e9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4a515e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d4a515e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05c490a6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05c490a6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0c61b753e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0c61b753e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05c490a6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05c490a6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0c61b753e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0c61b753e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5c490a6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05c490a6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05c490a6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05c490a6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5c490a6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5c490a6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0951bb1c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0951bb1c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286d0e05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286d0e05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57226f4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57226f4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05c490a6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05c490a6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cc6d1c8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cc6d1c8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5c490a6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5c490a6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05c490a6c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05c490a6c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05c490a6c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05c490a6c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286d0e05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286d0e05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5c490a6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05c490a6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05c490a6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05c490a6c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05c490a6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05c490a6c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0b07f00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0b07f00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b4fddda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b4fddda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05c490a6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05c490a6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ce1c6a8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ce1c6a8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0c61b753e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0c61b753e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26358e59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26358e59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ffa9ac2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ffa9ac22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ffa9ac2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ffa9ac22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0951bb1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0951bb1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05c490a6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05c490a6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ffa9ac22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ffa9ac22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ffa9ac22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ffa9ac22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5b66298a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5b66298a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ffa9ac22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ffa9ac22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9470a79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9470a79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ffa9ac22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ffa9ac22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120515c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120515c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ffa9ac2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ffa9ac2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ffa9ac22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ffa9ac22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ffa9ac22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ffa9ac22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05c490a6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05c490a6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ffa9ac22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ffa9ac22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ffa9ac22f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ffa9ac22f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ffa9ac22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ffa9ac22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0b347b0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0b347b0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3f0b6d2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3f0b6d2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3f0b6d21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93f0b6d21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25a8a60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25a8a60b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5b66298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5b66298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0b347b00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0b347b00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25a8a60b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25a8a60b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05c490a6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05c490a6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93a966565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93a966565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3c8e0ab0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3c8e0ab0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0c61b753e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0c61b753e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0b347b00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0b347b00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4e5782f9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4e5782f9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loomberg.com/news/articles/2018-06-21/google-engineers-refused-to-build-security-tool-to-win-military-contracts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1693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Engenharia de Software Moderna</a:t>
            </a:r>
            <a:endParaRPr sz="3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/>
              <a:t>Introdução</a:t>
            </a:r>
            <a:endParaRPr sz="32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Prof. </a:t>
            </a:r>
            <a:r>
              <a:rPr lang="en" sz="2400" dirty="0" smtClean="0"/>
              <a:t>Eduardo Campos (CEFET-MG)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51450" y="4455775"/>
            <a:ext cx="76959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200" dirty="0">
                <a:solidFill>
                  <a:srgbClr val="24292E"/>
                </a:solidFill>
                <a:highlight>
                  <a:srgbClr val="FFFFFF"/>
                </a:highlight>
              </a:rPr>
              <a:t>Slides do prof. Marco Tulio Valente do DCC/UFMG</a:t>
            </a:r>
            <a:endParaRPr lang="pt-BR" dirty="0"/>
          </a:p>
        </p:txBody>
      </p:sp>
      <p:sp>
        <p:nvSpPr>
          <p:cNvPr id="2" name="Rectangle 1"/>
          <p:cNvSpPr/>
          <p:nvPr/>
        </p:nvSpPr>
        <p:spPr>
          <a:xfrm>
            <a:off x="3287180" y="3291556"/>
            <a:ext cx="2351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</a:rPr>
              <a:t>https://engsoftmoderna.info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também cuidado: Não Existe Bala de Prata</a:t>
            </a:r>
            <a:endParaRPr sz="1400"/>
          </a:p>
        </p:txBody>
      </p:sp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41525"/>
            <a:ext cx="6023848" cy="357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235500" y="4469400"/>
            <a:ext cx="6959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54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05B62"/>
                </a:solidFill>
                <a:highlight>
                  <a:srgbClr val="FFFFFF"/>
                </a:highlight>
              </a:rPr>
              <a:t>Frederick Brooks. No Silver Bullet - Essence and Accidents of Software Engineering. IEEE Computer, 1987. Imagem de: https://twitter.com/zeljko_obren/status/909014656802574336</a:t>
            </a:r>
            <a:endParaRPr>
              <a:solidFill>
                <a:schemeClr val="dk1"/>
              </a:solidFill>
            </a:endParaRPr>
          </a:p>
          <a:p>
            <a:pPr marL="0" marR="254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05B62"/>
              </a:solidFill>
              <a:highlight>
                <a:srgbClr val="FFFFFF"/>
              </a:highlight>
            </a:endParaRPr>
          </a:p>
          <a:p>
            <a:pPr marL="0" marR="254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05B62"/>
              </a:solidFill>
              <a:highlight>
                <a:srgbClr val="FFFFFF"/>
              </a:highlight>
            </a:endParaRPr>
          </a:p>
          <a:p>
            <a:pPr marL="0" marR="2540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100">
              <a:solidFill>
                <a:srgbClr val="505B6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7015675" y="1361200"/>
            <a:ext cx="5558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Motivo: Dificuldades Essenciais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64100" y="1304875"/>
            <a:ext cx="3592800" cy="2262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Complexidade</a:t>
            </a:r>
            <a:endParaRPr sz="2400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Conformidade</a:t>
            </a:r>
            <a:endParaRPr sz="2400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Facilidade de Mudanças</a:t>
            </a:r>
            <a:endParaRPr sz="2400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Invisibilidade</a:t>
            </a:r>
            <a:endParaRPr sz="2400"/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5231500" y="1692900"/>
            <a:ext cx="33267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Tornam Engenharia 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de Software diferente 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de outras engenharias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4414275" y="2027025"/>
            <a:ext cx="6663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311700" y="1651475"/>
            <a:ext cx="85206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Vamos então comentar sobre cada </a:t>
            </a:r>
            <a:endParaRPr sz="3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400"/>
              <a:t>área do SWEBOK</a:t>
            </a:r>
            <a:endParaRPr sz="3400"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arenBoth"/>
            </a:pPr>
            <a:r>
              <a:rPr lang="en" b="1" dirty="0" smtClean="0"/>
              <a:t> Requisitos </a:t>
            </a:r>
            <a:r>
              <a:rPr lang="en" b="1" dirty="0"/>
              <a:t>de Software</a:t>
            </a:r>
            <a:endParaRPr b="1" dirty="0"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Requisitos: o que sistema deve fazer para atender aos seus clientes com qualidade de serviço</a:t>
            </a:r>
            <a:endParaRPr sz="2400" dirty="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Engenharia de Requisitos: atividades onde os requisitos de um sistema são especificados, analisados, documentados e validados</a:t>
            </a:r>
            <a:endParaRPr sz="2400" dirty="0"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Funcionais vs Não-Funcionais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Funcionais</a:t>
            </a:r>
            <a:r>
              <a:rPr lang="en" sz="2400"/>
              <a:t>: "o que" um sistema deve fazer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Funcionalidades ou serviços ele deve implementar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Não-funcionais</a:t>
            </a:r>
            <a:r>
              <a:rPr lang="en" sz="2400"/>
              <a:t>: "como" um sistema deve operar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/>
              <a:t>Sob quais "restrições" e qualidade de serviço </a:t>
            </a:r>
            <a:endParaRPr sz="2400"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de Requisitos Não-Funcionais</a:t>
            </a:r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Desempenho: dar o saldo da conta em 5 segundos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Disponibilidade: estar no ar 99.99% do tempo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Capacidade: armazenar dados de 1M de clientes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Tolerância a falhas: continuar operando se São Paulo cair 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Segurança: criptografar dados trocados com as agências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de Requisitos Não-Funcionais (cont.)</a:t>
            </a: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Privacidade: não armazenar localização dos usuários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Interoperabilidade: se integrar com os sistema do BACEN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Manutenibilidade: bugs devem ser corrigidos em 24 hs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Usabilidade: versão para celulares e tablets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(2) Projeto de Software</a:t>
            </a:r>
            <a:endParaRPr b="1"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Definição dos principais </a:t>
            </a:r>
            <a:r>
              <a:rPr lang="en" sz="2400" b="1"/>
              <a:t>componentes</a:t>
            </a:r>
            <a:r>
              <a:rPr lang="en" sz="2400"/>
              <a:t> de um sistema 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 de suas </a:t>
            </a:r>
            <a:r>
              <a:rPr lang="en" sz="2400" b="1"/>
              <a:t>interfaces</a:t>
            </a:r>
            <a:r>
              <a:rPr lang="en" sz="2400"/>
              <a:t> 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Vamos estudar: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Propriedades de projeto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Princípios de projetos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Padrões de projeto</a:t>
            </a:r>
            <a:endParaRPr sz="2400"/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(3) Construção de Software</a:t>
            </a:r>
            <a:endParaRPr b="1"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Implementação (codificação) do sistema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Algumas preocupações:</a:t>
            </a:r>
            <a:endParaRPr sz="2400"/>
          </a:p>
          <a:p>
            <a:pPr marL="914400" marR="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400"/>
              <a:t>Algoritmos e estruturas de dados</a:t>
            </a:r>
            <a:endParaRPr sz="24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400"/>
              <a:t>Ferramentas: IDEs, depuradores, etc</a:t>
            </a:r>
            <a:endParaRPr sz="2400"/>
          </a:p>
          <a:p>
            <a:pPr marL="914400" marR="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400"/>
              <a:t>Bibliotecas e frameworks</a:t>
            </a:r>
            <a:endParaRPr sz="2400"/>
          </a:p>
          <a:p>
            <a:pPr marL="914400" marR="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400"/>
              <a:t>Padrões de nome</a:t>
            </a:r>
            <a:endParaRPr sz="2400"/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(4) Testes de Software</a:t>
            </a:r>
            <a:endParaRPr b="1"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Verificam se um programa apresenta um resultado esperado, ao ser executado com casos de teste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Podem ser: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Manuais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Automatizados (nosso foco)</a:t>
            </a:r>
            <a:endParaRPr sz="2400"/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Importância do Curso </a:t>
            </a:r>
            <a:endParaRPr sz="250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541700" y="2503000"/>
            <a:ext cx="4105800" cy="2599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965425" y="2975650"/>
            <a:ext cx="3211200" cy="19962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406675" y="2099200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570125" y="2329450"/>
            <a:ext cx="3326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Cientistas da Computação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(atuando no "mercado" hoje)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1588925" y="3624850"/>
            <a:ext cx="184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Engenheiros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de Software</a:t>
            </a:r>
            <a:endParaRPr b="1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futuro, existe grande chance de você ser </a:t>
            </a:r>
            <a:r>
              <a:rPr lang="en" sz="2400" b="1"/>
              <a:t>Engenheiro de Software </a:t>
            </a:r>
            <a:r>
              <a:rPr lang="en"/>
              <a:t>(ou full stack developer, frontend developer, arquiteto, etc)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Frase famosa</a:t>
            </a:r>
            <a:endParaRPr b="1"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Testes de software mostram a presença de bugs, mas não a sua ausência. -- Edsger W. Dijkstra</a:t>
            </a:r>
            <a:endParaRPr sz="2400"/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25" y="2301597"/>
            <a:ext cx="1522950" cy="20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Outra observação importante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98725"/>
            <a:ext cx="6646649" cy="2001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Defeitos, Bugs, Fallhas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 seguinte código possui um </a:t>
            </a:r>
            <a:r>
              <a:rPr lang="en" sz="2400" b="1"/>
              <a:t>defeito</a:t>
            </a:r>
            <a:r>
              <a:rPr lang="en" sz="2400"/>
              <a:t> (</a:t>
            </a:r>
            <a:r>
              <a:rPr lang="en" sz="2400" i="1"/>
              <a:t>defect</a:t>
            </a:r>
            <a:r>
              <a:rPr lang="en" sz="2400"/>
              <a:t>) ou um </a:t>
            </a:r>
            <a:r>
              <a:rPr lang="en" sz="2400" b="1"/>
              <a:t>bug</a:t>
            </a:r>
            <a:r>
              <a:rPr lang="en" sz="2400"/>
              <a:t>:</a:t>
            </a:r>
            <a:endParaRPr sz="2400"/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if (condition)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  area = pi * raio * raio * raio;     // código defeituoso;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 certo é "área é igual a pi vezes raio ao quadrado"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Quando esse código for executado ele vai causar uma </a:t>
            </a:r>
            <a:r>
              <a:rPr lang="en" sz="2400" b="1"/>
              <a:t>falha</a:t>
            </a:r>
            <a:r>
              <a:rPr lang="en" sz="2400"/>
              <a:t> (</a:t>
            </a:r>
            <a:r>
              <a:rPr lang="en" sz="2400" i="1"/>
              <a:t>failure</a:t>
            </a:r>
            <a:r>
              <a:rPr lang="en" sz="2400"/>
              <a:t>); ou seja, um resultado errado.</a:t>
            </a:r>
            <a:endParaRPr sz="2400"/>
          </a:p>
          <a:p>
            <a:pPr marL="91440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dos primeiros bugs </a:t>
            </a:r>
            <a:r>
              <a:rPr lang="en" sz="2400"/>
              <a:t>(diário de Grace Hopper, 1947)</a:t>
            </a:r>
            <a:endParaRPr sz="2400"/>
          </a:p>
        </p:txBody>
      </p:sp>
      <p:sp>
        <p:nvSpPr>
          <p:cNvPr id="223" name="Google Shape;22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0125"/>
            <a:ext cx="4849951" cy="3820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5" name="Google Shape;225;p35"/>
          <p:cNvSpPr txBox="1"/>
          <p:nvPr/>
        </p:nvSpPr>
        <p:spPr>
          <a:xfrm>
            <a:off x="938250" y="3761650"/>
            <a:ext cx="3531900" cy="62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151" y="1170125"/>
            <a:ext cx="3532048" cy="224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Falha Famosa: Explosão do Ariane 5 (1996)</a:t>
            </a: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75" y="1165175"/>
            <a:ext cx="4556176" cy="31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segundos depois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0" y="1173900"/>
            <a:ext cx="5042024" cy="340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368300" y="4662950"/>
            <a:ext cx="3787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 do foguete e satélite: US$ 500 milhões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Relatório do Comitê de Investigação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Explosão foi causada por uma falha de software </a:t>
            </a:r>
            <a:endParaRPr sz="2300"/>
          </a:p>
          <a:p>
            <a:pPr marL="457200" marR="0" lvl="0" indent="-3746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Conversão de um real de 64 bits para um inteiro de 16 bits</a:t>
            </a:r>
            <a:endParaRPr sz="2300"/>
          </a:p>
          <a:p>
            <a:pPr marL="457200" marR="0" lvl="0" indent="-3746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Como o real não "cabia" em 16 bits, a conversão falhou</a:t>
            </a:r>
            <a:endParaRPr sz="2300"/>
          </a:p>
          <a:p>
            <a:pPr marL="457200" marR="0" lvl="0" indent="-37465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Recomendação: rever todo software de bordo!</a:t>
            </a:r>
            <a:endParaRPr sz="23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Verificação vs Validação</a:t>
            </a:r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Verificação</a:t>
            </a:r>
            <a:r>
              <a:rPr lang="en" sz="2400"/>
              <a:t>: estamos implementando o sistema corretamente?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 acordo com os requisitos e especificações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Validação</a:t>
            </a:r>
            <a:r>
              <a:rPr lang="en" sz="2400"/>
              <a:t>: estamos implementando o sistema correto?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 sistema que os clientes querem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Testes de aceitação com os usuários</a:t>
            </a:r>
            <a:endParaRPr sz="2400"/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(5) Manutenção de Software</a:t>
            </a:r>
            <a:endParaRPr b="1"/>
          </a:p>
        </p:txBody>
      </p:sp>
      <p:sp>
        <p:nvSpPr>
          <p:cNvPr id="261" name="Google Shape;26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Tipos de Manutenção: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</a:pPr>
            <a:r>
              <a:rPr lang="en" sz="2400"/>
              <a:t>Corretiva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Preventiva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Adaptativa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Refactoring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Evolutiva</a:t>
            </a:r>
            <a:endParaRPr sz="2400"/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de Manutenção Preventiva: Y2K Bug </a:t>
            </a:r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Manutenção realizada no "tamanho" de campos </a:t>
            </a:r>
            <a:r>
              <a:rPr lang="en" sz="2400" i="1"/>
              <a:t>data</a:t>
            </a:r>
            <a:r>
              <a:rPr lang="en" sz="2400"/>
              <a:t>, de DD-MM-</a:t>
            </a:r>
            <a:r>
              <a:rPr lang="en" sz="2400" b="1"/>
              <a:t>AA</a:t>
            </a:r>
            <a:r>
              <a:rPr lang="en" sz="2400"/>
              <a:t> para DD-MM-</a:t>
            </a:r>
            <a:r>
              <a:rPr lang="en" sz="2400" b="1"/>
              <a:t>AAAA</a:t>
            </a:r>
            <a:endParaRPr sz="2400" b="1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Riscos e prejuízos foram super-estimados</a:t>
            </a:r>
            <a:endParaRPr sz="2400"/>
          </a:p>
        </p:txBody>
      </p:sp>
      <p:sp>
        <p:nvSpPr>
          <p:cNvPr id="269" name="Google Shape;26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25" y="2713525"/>
            <a:ext cx="2614225" cy="22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Conferência da OTAN (Alemanha, 1968)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1a vez que o termo Engenharia de Software foi usado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25" y="1758550"/>
            <a:ext cx="4254125" cy="28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762000" y="4732075"/>
            <a:ext cx="401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Working Conference on </a:t>
            </a:r>
            <a:r>
              <a:rPr lang="en" sz="1300" b="1">
                <a:solidFill>
                  <a:schemeClr val="dk2"/>
                </a:solidFill>
              </a:rPr>
              <a:t>Software Engineering</a:t>
            </a: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   </a:t>
            </a:r>
            <a:endParaRPr sz="1300"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</a:t>
            </a:r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311700" y="1140050"/>
            <a:ext cx="8520600" cy="30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Manutenção para incrementar manutenibilidade; ou seja, não corrige bugs, não implementa nova funcionalidades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Exemplos:</a:t>
            </a:r>
            <a:endParaRPr sz="2400"/>
          </a:p>
          <a:p>
            <a:pPr marL="914400" marR="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400"/>
              <a:t>Renomear variável, classe, etc</a:t>
            </a:r>
            <a:endParaRPr sz="2400"/>
          </a:p>
          <a:p>
            <a:pPr marL="914400" marR="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400"/>
              <a:t>Extrair função</a:t>
            </a:r>
            <a:endParaRPr sz="2400"/>
          </a:p>
          <a:p>
            <a:pPr marL="914400" marR="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400"/>
              <a:t>Mover função</a:t>
            </a:r>
            <a:endParaRPr sz="2400"/>
          </a:p>
          <a:p>
            <a:pPr marL="914400" marR="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 sz="2400"/>
              <a:t>etc</a:t>
            </a:r>
            <a:endParaRPr sz="2400"/>
          </a:p>
        </p:txBody>
      </p:sp>
      <p:sp>
        <p:nvSpPr>
          <p:cNvPr id="277" name="Google Shape;27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Legados</a:t>
            </a:r>
            <a:endParaRPr/>
          </a:p>
        </p:txBody>
      </p:sp>
      <p:sp>
        <p:nvSpPr>
          <p:cNvPr id="283" name="Google Shape;28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Sistemas antigos, usando linguagens, SOs, BDs antigos</a:t>
            </a:r>
            <a:endParaRPr sz="2400"/>
          </a:p>
          <a:p>
            <a:pPr marL="45720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Manutenção custosa e arriscada</a:t>
            </a:r>
            <a:endParaRPr sz="2400"/>
          </a:p>
          <a:p>
            <a:pPr marL="45720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Muitas vezes, são muito importantes </a:t>
            </a:r>
            <a:r>
              <a:rPr lang="en" sz="2300"/>
              <a:t>(legado != irrelevante)</a:t>
            </a:r>
            <a:endParaRPr sz="23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sp>
        <p:nvSpPr>
          <p:cNvPr id="284" name="Google Shape;28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COBOL ainda é muito comum em bancos</a:t>
            </a:r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Estima-se que existam ~200 bilhões de LOC em COBOL</a:t>
            </a:r>
            <a:endParaRPr sz="2400"/>
          </a:p>
          <a:p>
            <a:pPr marL="45720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Maioria são sistemas de bancos</a:t>
            </a:r>
            <a:endParaRPr sz="2400"/>
          </a:p>
          <a:p>
            <a:pPr marL="914400" marR="0" lvl="1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95% das transações em ATMs são em COBOL</a:t>
            </a:r>
            <a:endParaRPr sz="2400"/>
          </a:p>
          <a:p>
            <a:pPr marL="914400" marR="0" lvl="1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Um único banco europeu tem 250 MLOC em COBOL</a:t>
            </a:r>
            <a:endParaRPr sz="24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sp>
        <p:nvSpPr>
          <p:cNvPr id="291" name="Google Shape;29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1927125" y="4558925"/>
            <a:ext cx="593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Fonte: palestra de Vadim Zaytsev na SLE 2020 (https://youtu.be/sSkIUTdfDjs)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(6) Gerência de Configuração</a:t>
            </a:r>
            <a:endParaRPr b="1"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Todo software é desenvolvido usando um sistema de controle de versões (exemplo: git)</a:t>
            </a:r>
            <a:endParaRPr sz="2400"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Atua como uma "fonte da verdade" sobre o código</a:t>
            </a:r>
            <a:endParaRPr sz="2400"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Permite recuperar versões antigas</a:t>
            </a:r>
            <a:endParaRPr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Vejam apêndice sobre git</a:t>
            </a:r>
            <a:endParaRPr sz="2400"/>
          </a:p>
        </p:txBody>
      </p:sp>
      <p:sp>
        <p:nvSpPr>
          <p:cNvPr id="299" name="Google Shape;29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(7) Gerência de Projetos</a:t>
            </a:r>
            <a:endParaRPr b="1"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Algumas atividades: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Negociação contratos (prazos, valores, cronograma)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Gerência de RH (contratação, treinamento etc)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Gerenciamento de riscos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Acompanhamento da concorrência, marketing, etc</a:t>
            </a:r>
            <a:endParaRPr sz="2400"/>
          </a:p>
          <a:p>
            <a:pPr marL="0" marR="0" lvl="0" indent="0" algn="l" rtl="0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06" name="Google Shape;30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 de Brooks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Incluir novos devs em um projeto que está atrasado, vai deixá-lo mais atrasado ainda</a:t>
            </a:r>
            <a:endParaRPr sz="2400"/>
          </a:p>
          <a:p>
            <a:pPr marL="457200" marR="0" lvl="0" indent="0" algn="l" rtl="0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00" y="2320875"/>
            <a:ext cx="1654275" cy="23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750" y="2327025"/>
            <a:ext cx="1536975" cy="23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321" name="Google Shape;32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Todas as "partes interessadas" em um projeto de software</a:t>
            </a:r>
            <a:endParaRPr sz="2400"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São aqueles que </a:t>
            </a:r>
            <a:r>
              <a:rPr lang="en" sz="2400" b="1"/>
              <a:t>afetam</a:t>
            </a:r>
            <a:r>
              <a:rPr lang="en" sz="2400"/>
              <a:t> ou </a:t>
            </a:r>
            <a:r>
              <a:rPr lang="en" sz="2400" b="1"/>
              <a:t>são afetados</a:t>
            </a:r>
            <a:r>
              <a:rPr lang="en" sz="2400"/>
              <a:t> pelo projeto</a:t>
            </a:r>
            <a:endParaRPr sz="2400"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Isto é, desenvolvedores, clientes, usuários, gerentes, empresas terceirizadas, fornecedores, governo etc</a:t>
            </a:r>
            <a:endParaRPr sz="2400"/>
          </a:p>
          <a:p>
            <a:pPr marL="457200" marR="0" lvl="0" indent="0" algn="l" rtl="0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(8) Processos de Desenvolvimento de Software</a:t>
            </a:r>
            <a:endParaRPr b="1"/>
          </a:p>
        </p:txBody>
      </p:sp>
      <p:sp>
        <p:nvSpPr>
          <p:cNvPr id="328" name="Google Shape;328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Um processo de software define quais atividades devem ser seguidas para construir um sistema de software</a:t>
            </a:r>
            <a:endParaRPr sz="2400"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Dois principais modelos:</a:t>
            </a:r>
            <a:endParaRPr sz="2400"/>
          </a:p>
          <a:p>
            <a:pPr marL="914400" marR="0" lvl="1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Waterfall ("cascata")</a:t>
            </a:r>
            <a:endParaRPr sz="2400"/>
          </a:p>
          <a:p>
            <a:pPr marL="914400" marR="0" lvl="1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Ágil (ou incremental ou iterativo)</a:t>
            </a:r>
            <a:endParaRPr sz="2400"/>
          </a:p>
          <a:p>
            <a:pPr marL="0" marR="0" lvl="0" indent="0" algn="l" rtl="0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29" name="Google Shape;32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em Cascata</a:t>
            </a:r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Inspirado em processos usados em engenharias tradicionais, como Civil, Mecânica, Elétrica, etc</a:t>
            </a:r>
            <a:endParaRPr sz="2400"/>
          </a:p>
          <a:p>
            <a:pPr marL="45720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Proposto na década de 70 e muito usado até ~1990</a:t>
            </a:r>
            <a:endParaRPr sz="2400"/>
          </a:p>
          <a:p>
            <a:pPr marL="45720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Adotado pelo Depto de Defesa Norte-Americano (1985)</a:t>
            </a:r>
            <a:endParaRPr sz="2400"/>
          </a:p>
        </p:txBody>
      </p:sp>
      <p:sp>
        <p:nvSpPr>
          <p:cNvPr id="336" name="Google Shape;33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em Cascata</a:t>
            </a:r>
            <a:endParaRPr/>
          </a:p>
        </p:txBody>
      </p:sp>
      <p:sp>
        <p:nvSpPr>
          <p:cNvPr id="342" name="Google Shape;34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93925"/>
            <a:ext cx="604247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Comentário de participante da Conferência da OTAN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494971"/>
            <a:ext cx="8520600" cy="322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"Certos sistemas estão colocando demandas que estão além das nossas capacidades… Em algumas aplicações não existe uma crise... Mas </a:t>
            </a:r>
            <a:r>
              <a:rPr lang="en" sz="2400" b="1" dirty="0"/>
              <a:t>estamos tendo dificuldades com grandes aplicações."</a:t>
            </a:r>
            <a:endParaRPr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com Modelo Waterfall </a:t>
            </a:r>
            <a:endParaRPr/>
          </a:p>
        </p:txBody>
      </p:sp>
      <p:sp>
        <p:nvSpPr>
          <p:cNvPr id="349" name="Google Shape;34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Requisitos mudam com frequência </a:t>
            </a:r>
            <a:endParaRPr sz="2400"/>
          </a:p>
          <a:p>
            <a:pPr marL="91440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Levantamento completo de requisitos demanda tempo</a:t>
            </a:r>
            <a:endParaRPr sz="2400"/>
          </a:p>
          <a:p>
            <a:pPr marL="91440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Quando ficar pronto, o "mundo já mudou"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Clientes às vezes não sabem o que querem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Documentações de software são verbosas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 rapidamente se tornam obsoletas</a:t>
            </a:r>
            <a:endParaRPr sz="2400"/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0" name="Google Shape;35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Manifesto Ágil (2001) </a:t>
            </a:r>
            <a:endParaRPr/>
          </a:p>
        </p:txBody>
      </p:sp>
      <p:sp>
        <p:nvSpPr>
          <p:cNvPr id="356" name="Google Shape;356;p5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7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Encontro de 17 engenheiros de software em Utah</a:t>
            </a:r>
            <a:endParaRPr sz="2400"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Crítica a modelos sequenciais e pesados </a:t>
            </a:r>
            <a:endParaRPr sz="2400"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Novo modelo: incremental e iterativo</a:t>
            </a:r>
            <a:endParaRPr/>
          </a:p>
        </p:txBody>
      </p:sp>
      <p:sp>
        <p:nvSpPr>
          <p:cNvPr id="357" name="Google Shape;35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0" y="2759875"/>
            <a:ext cx="2466974" cy="18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775" y="276857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950" y="2768575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3"/>
          <p:cNvSpPr txBox="1"/>
          <p:nvPr/>
        </p:nvSpPr>
        <p:spPr>
          <a:xfrm>
            <a:off x="437950" y="4720950"/>
            <a:ext cx="74340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https://siamchamnankit.co.th/history-some-pictures-and-pdfs-of-the-agile-manifesto-meeting-on-2001-a33c40bcc2b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484325"/>
            <a:ext cx="8149481" cy="3820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8" name="Google Shape;368;p54"/>
          <p:cNvSpPr txBox="1"/>
          <p:nvPr/>
        </p:nvSpPr>
        <p:spPr>
          <a:xfrm>
            <a:off x="2736775" y="4507125"/>
            <a:ext cx="401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https://agilemanifesto.org/iso/ptbr/manifesto.html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Ágil </a:t>
            </a:r>
            <a:endParaRPr/>
          </a:p>
        </p:txBody>
      </p:sp>
      <p:sp>
        <p:nvSpPr>
          <p:cNvPr id="374" name="Google Shape;374;p55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7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Profundo impacto na indústria de software </a:t>
            </a:r>
            <a:endParaRPr sz="2400"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Hoje, tudo é ágil… Talvez adjetivo até desgastado</a:t>
            </a:r>
            <a:endParaRPr sz="2400"/>
          </a:p>
          <a:p>
            <a:pPr marL="0" marR="0" lvl="0" indent="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75" name="Google Shape;37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76" name="Google Shape;3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950" y="2305250"/>
            <a:ext cx="1857900" cy="24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5"/>
          <p:cNvSpPr txBox="1"/>
          <p:nvPr/>
        </p:nvSpPr>
        <p:spPr>
          <a:xfrm>
            <a:off x="1250100" y="4698000"/>
            <a:ext cx="121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Março 2019</a:t>
            </a:r>
            <a:endParaRPr/>
          </a:p>
        </p:txBody>
      </p:sp>
      <p:pic>
        <p:nvPicPr>
          <p:cNvPr id="378" name="Google Shape;3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650" y="2343800"/>
            <a:ext cx="1952588" cy="24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5"/>
          <p:cNvSpPr txBox="1"/>
          <p:nvPr/>
        </p:nvSpPr>
        <p:spPr>
          <a:xfrm>
            <a:off x="3688500" y="4698000"/>
            <a:ext cx="121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Maio 2020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Fizemos a seguinte pergunta para 415 devs brasileiros</a:t>
            </a:r>
            <a:endParaRPr sz="2600"/>
          </a:p>
        </p:txBody>
      </p:sp>
      <p:sp>
        <p:nvSpPr>
          <p:cNvPr id="385" name="Google Shape;385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23500"/>
            <a:ext cx="5999951" cy="3709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7" name="Google Shape;387;p56"/>
          <p:cNvSpPr/>
          <p:nvPr/>
        </p:nvSpPr>
        <p:spPr>
          <a:xfrm>
            <a:off x="5570400" y="3999375"/>
            <a:ext cx="1119000" cy="676500"/>
          </a:xfrm>
          <a:prstGeom prst="ellipse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6"/>
          <p:cNvSpPr txBox="1"/>
          <p:nvPr/>
        </p:nvSpPr>
        <p:spPr>
          <a:xfrm>
            <a:off x="353250" y="4633300"/>
            <a:ext cx="619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Fonte: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Surveying the Impacts of COVID-19 on the Perceived Productivity of Brazilian Software Developers. SBES 2020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Waterfall vs Agile </a:t>
            </a:r>
            <a:r>
              <a:rPr lang="en" sz="2600"/>
              <a:t>(apenas para ilustrar)</a:t>
            </a:r>
            <a:endParaRPr sz="2600"/>
          </a:p>
        </p:txBody>
      </p:sp>
      <p:sp>
        <p:nvSpPr>
          <p:cNvPr id="394" name="Google Shape;394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4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Problema: construir uma ponte </a:t>
            </a:r>
            <a:endParaRPr sz="2400" dirty="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Solução Waterfall </a:t>
            </a:r>
            <a:r>
              <a:rPr lang="en" sz="2100" dirty="0"/>
              <a:t>(</a:t>
            </a:r>
            <a:r>
              <a:rPr lang="en" sz="2100" i="1" dirty="0"/>
              <a:t>plan-and-document</a:t>
            </a:r>
            <a:r>
              <a:rPr lang="en" sz="2100" dirty="0"/>
              <a:t>)</a:t>
            </a:r>
            <a:r>
              <a:rPr lang="en" sz="2400" dirty="0"/>
              <a:t>:</a:t>
            </a:r>
            <a:endParaRPr sz="2400" dirty="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Projeto preliminar e requisitos (largura etc)</a:t>
            </a:r>
            <a:endParaRPr sz="2400" dirty="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Maquete e projeto de engenharia, estrutural, etc</a:t>
            </a:r>
            <a:endParaRPr sz="2400" dirty="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Simulação em um túnel de vento</a:t>
            </a:r>
            <a:endParaRPr sz="2400" dirty="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Construção da ponte</a:t>
            </a:r>
            <a:endParaRPr sz="2400" dirty="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Entrega e inauguração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95" name="Google Shape;39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Waterfall vs Agile </a:t>
            </a:r>
            <a:r>
              <a:rPr lang="en" sz="2600"/>
              <a:t>(cont.)</a:t>
            </a:r>
            <a:endParaRPr sz="2600"/>
          </a:p>
        </p:txBody>
      </p:sp>
      <p:sp>
        <p:nvSpPr>
          <p:cNvPr id="401" name="Google Shape;401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Solução ágil (incremental, iterativo):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Constrói-se uma primeira versão, com uma única pista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Em seguida, constrói-se uma segunda pista</a:t>
            </a:r>
            <a:endParaRPr sz="2400"/>
          </a:p>
          <a:p>
            <a:pPr marL="914400" marR="0" lvl="1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Depois, duplicam-se as duas pistas, etc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Para projetos com grau de "incerteza", método ágil faz mais sentido</a:t>
            </a:r>
            <a:endParaRPr/>
          </a:p>
        </p:txBody>
      </p:sp>
      <p:sp>
        <p:nvSpPr>
          <p:cNvPr id="402" name="Google Shape;40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(9) Modelagem de Software</a:t>
            </a:r>
            <a:endParaRPr b="1"/>
          </a:p>
        </p:txBody>
      </p:sp>
      <p:sp>
        <p:nvSpPr>
          <p:cNvPr id="408" name="Google Shape;408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Modelo = representação mais alto nível do que o código</a:t>
            </a:r>
            <a:endParaRPr sz="240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Modelo pode ser usado para:</a:t>
            </a:r>
            <a:endParaRPr sz="2400"/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2400"/>
              <a:t>explicar o "design" para os devs</a:t>
            </a:r>
            <a:endParaRPr sz="2400"/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2400"/>
              <a:t>documentar o projeto</a:t>
            </a:r>
            <a:endParaRPr sz="2400"/>
          </a:p>
          <a:p>
            <a:pPr marL="914400" marR="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2400"/>
              <a:t>facilitar compreensão e manutenção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Modelos como sketches</a:t>
            </a:r>
            <a:endParaRPr sz="24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/>
          </a:p>
        </p:txBody>
      </p:sp>
      <p:sp>
        <p:nvSpPr>
          <p:cNvPr id="409" name="Google Shape;40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Unified Modeling Language (UML)</a:t>
            </a:r>
            <a:endParaRPr/>
          </a:p>
        </p:txBody>
      </p:sp>
      <p:sp>
        <p:nvSpPr>
          <p:cNvPr id="415" name="Google Shape;415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" sz="2400"/>
              <a:t>Linguagem gráfica para modelagem de software</a:t>
            </a:r>
            <a:endParaRPr sz="2400"/>
          </a:p>
        </p:txBody>
      </p:sp>
      <p:sp>
        <p:nvSpPr>
          <p:cNvPr id="416" name="Google Shape;416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10375"/>
            <a:ext cx="7386049" cy="2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0"/>
          <p:cNvSpPr txBox="1"/>
          <p:nvPr/>
        </p:nvSpPr>
        <p:spPr>
          <a:xfrm>
            <a:off x="2851050" y="4014800"/>
            <a:ext cx="255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Classes UML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(10) Qualidade de Software</a:t>
            </a:r>
            <a:endParaRPr b="1"/>
          </a:p>
        </p:txBody>
      </p:sp>
      <p:sp>
        <p:nvSpPr>
          <p:cNvPr id="424" name="Google Shape;42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Qualidade Externa:</a:t>
            </a:r>
            <a:endParaRPr sz="2400"/>
          </a:p>
          <a:p>
            <a:pPr marL="914400" marR="0" lvl="1" indent="-3810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Correção, robustez, extensibilidade, reusabilidade, eficiência, compatibilidade, facilidade de uso, portabilidade </a:t>
            </a:r>
            <a:endParaRPr sz="2400"/>
          </a:p>
          <a:p>
            <a:pPr marL="457200" marR="0" lvl="0" indent="-38100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Qualidade Interna:</a:t>
            </a:r>
            <a:endParaRPr sz="2400"/>
          </a:p>
          <a:p>
            <a:pPr marL="914400" marR="0" lvl="1" indent="-381000" algn="l" rtl="0">
              <a:lnSpc>
                <a:spcPct val="113000"/>
              </a:lnSpc>
              <a:spcBef>
                <a:spcPts val="0"/>
              </a:spcBef>
              <a:spcAft>
                <a:spcPts val="1000"/>
              </a:spcAft>
              <a:buSzPts val="2400"/>
              <a:buChar char="○"/>
            </a:pPr>
            <a:r>
              <a:rPr lang="en" sz="2400"/>
              <a:t>Modularidade, legibilidade, testabilidade, manutenibilidade, etc</a:t>
            </a:r>
            <a:endParaRPr sz="2400"/>
          </a:p>
        </p:txBody>
      </p:sp>
      <p:sp>
        <p:nvSpPr>
          <p:cNvPr id="425" name="Google Shape;42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Definição de Engenharia de Software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Área da Computação destinada a investigar os desafios e propor soluções que permitam desenvolver sistemas de software — principalmente aqueles mais complexos e de maior tamanho — de forma produtiva e com qualidade</a:t>
            </a:r>
            <a:endParaRPr sz="2400"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(11) Prática Profissional</a:t>
            </a:r>
            <a:endParaRPr b="1"/>
          </a:p>
        </p:txBody>
      </p:sp>
      <p:sp>
        <p:nvSpPr>
          <p:cNvPr id="431" name="Google Shape;431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Ética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Certificações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Regulamentação da Profissão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Cursos de graduação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Currículo de Referência</a:t>
            </a:r>
            <a:endParaRPr sz="2400"/>
          </a:p>
          <a:p>
            <a:pPr marL="914400" marR="0" lvl="0" indent="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32" name="Google Shape;43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Aspectos Éticos</a:t>
            </a:r>
            <a:endParaRPr/>
          </a:p>
        </p:txBody>
      </p:sp>
      <p:sp>
        <p:nvSpPr>
          <p:cNvPr id="438" name="Google Shape;438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439" name="Google Shape;4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400" y="2807800"/>
            <a:ext cx="5761298" cy="12998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0" name="Google Shape;440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Engenheiros de Software começam a questionar o uso que as empresas fazem do software desenvolvido por eles</a:t>
            </a:r>
            <a:endParaRPr sz="2400"/>
          </a:p>
        </p:txBody>
      </p:sp>
      <p:sp>
        <p:nvSpPr>
          <p:cNvPr id="441" name="Google Shape;441;p63"/>
          <p:cNvSpPr txBox="1"/>
          <p:nvPr/>
        </p:nvSpPr>
        <p:spPr>
          <a:xfrm>
            <a:off x="838200" y="4267200"/>
            <a:ext cx="8758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https://www.bloomberg.com/news/articles/2018-06-21/google-engineers-refused-to-build-security-tool-to-win-military-contracts</a:t>
            </a:r>
            <a:endParaRPr sz="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(12) Aspectos Econômicos</a:t>
            </a:r>
            <a:endParaRPr b="1"/>
          </a:p>
        </p:txBody>
      </p:sp>
      <p:sp>
        <p:nvSpPr>
          <p:cNvPr id="447" name="Google Shape;447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Qual o retorno de investimento?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Como monetizar meu software? </a:t>
            </a:r>
            <a:r>
              <a:rPr lang="en" sz="2200"/>
              <a:t>(anúncios, assinaturas, etc)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Quanto cobrar pelo desenvolvimento de um sistema?</a:t>
            </a:r>
            <a:endParaRPr sz="22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Qual a melhor licença para o meu software?</a:t>
            </a:r>
            <a:endParaRPr sz="2400"/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448" name="Google Shape;44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Para finalizar: Tipos ABC de sistemas</a:t>
            </a:r>
            <a:endParaRPr b="1"/>
          </a:p>
        </p:txBody>
      </p:sp>
      <p:sp>
        <p:nvSpPr>
          <p:cNvPr id="454" name="Google Shape;454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" sz="2400"/>
              <a:t>Classificação proposta por Bertrand Meyer</a:t>
            </a:r>
            <a:endParaRPr sz="2400"/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/>
              <a:t>Três tipos de software: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</a:pPr>
            <a:r>
              <a:rPr lang="en" sz="2400"/>
              <a:t>Sistemas C (Casuais)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Sistemas B (Business)</a:t>
            </a:r>
            <a:endParaRPr sz="2400"/>
          </a:p>
          <a:p>
            <a: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Sistemas A (Acute)</a:t>
            </a:r>
            <a:endParaRPr sz="240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455" name="Google Shape;455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C (Casuais)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61" name="Google Shape;461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Tipo muito comum de sistema</a:t>
            </a:r>
            <a:endParaRPr sz="2400"/>
          </a:p>
          <a:p>
            <a:pPr marL="45720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Sistemas pequenos, sem muita importância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Podem ter bugs; às vezes, são descartáveis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Desenvolvidos por 1-2 engenheiros</a:t>
            </a: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 b="1">
                <a:solidFill>
                  <a:srgbClr val="000000"/>
                </a:solidFill>
              </a:rPr>
              <a:t>Não se beneficiam dos princípios </a:t>
            </a:r>
            <a:endParaRPr sz="2400" b="1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     e práticas deste curso</a:t>
            </a:r>
            <a:endParaRPr sz="2400" b="1">
              <a:solidFill>
                <a:srgbClr val="000000"/>
              </a:solidFill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5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Risco: "over-engineering"</a:t>
            </a:r>
            <a:endParaRPr sz="2400"/>
          </a:p>
        </p:txBody>
      </p:sp>
      <p:sp>
        <p:nvSpPr>
          <p:cNvPr id="462" name="Google Shape;462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7"/>
          <p:cNvSpPr txBox="1">
            <a:spLocks noGrp="1"/>
          </p:cNvSpPr>
          <p:nvPr>
            <p:ph type="body" idx="1"/>
          </p:nvPr>
        </p:nvSpPr>
        <p:spPr>
          <a:xfrm>
            <a:off x="311700" y="1838275"/>
            <a:ext cx="85206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Exemplos de Sistemas Casuais</a:t>
            </a:r>
            <a:endParaRPr sz="5000"/>
          </a:p>
        </p:txBody>
      </p:sp>
      <p:sp>
        <p:nvSpPr>
          <p:cNvPr id="468" name="Google Shape;468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474" name="Google Shape;4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50" y="1651625"/>
            <a:ext cx="4978800" cy="3415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5" name="Google Shape;4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74" y="200025"/>
            <a:ext cx="6784950" cy="1375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6" name="Google Shape;476;p68"/>
          <p:cNvSpPr txBox="1"/>
          <p:nvPr/>
        </p:nvSpPr>
        <p:spPr>
          <a:xfrm>
            <a:off x="4876800" y="1219200"/>
            <a:ext cx="30000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https://github.com/mtoyoda/sl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75" y="164400"/>
            <a:ext cx="6014175" cy="4217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3" name="Google Shape;483;p69"/>
          <p:cNvSpPr txBox="1"/>
          <p:nvPr/>
        </p:nvSpPr>
        <p:spPr>
          <a:xfrm>
            <a:off x="1394225" y="4517300"/>
            <a:ext cx="3381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https://hasvuepassedreactyet.surge.sh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Sistemas B (Business)</a:t>
            </a:r>
            <a:endParaRPr/>
          </a:p>
        </p:txBody>
      </p:sp>
      <p:sp>
        <p:nvSpPr>
          <p:cNvPr id="489" name="Google Shape;489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Sistemas importantes para uma organização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 b="1"/>
              <a:t>Sistemas beneficiam-se do que veremos no curso</a:t>
            </a:r>
            <a:endParaRPr sz="2400" b="1">
              <a:solidFill>
                <a:srgbClr val="000000"/>
              </a:solidFill>
            </a:endParaRPr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Risco: não usarem técnicas de ES e se tornarem um passivo, em vez de um ativo para as organizações</a:t>
            </a:r>
            <a:endParaRPr sz="2400"/>
          </a:p>
        </p:txBody>
      </p:sp>
      <p:sp>
        <p:nvSpPr>
          <p:cNvPr id="490" name="Google Shape;490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A (Acute)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96" name="Google Shape;496;p7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17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Sistemas onde nada pode dar errado, pois o custo é imenso, em termos de vidas humanas e/ou $$$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Também chamados sistemas de missão crítica</a:t>
            </a:r>
            <a:endParaRPr sz="2400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/>
          </a:p>
        </p:txBody>
      </p:sp>
      <p:sp>
        <p:nvSpPr>
          <p:cNvPr id="497" name="Google Shape;49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498" name="Google Shape;4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325" y="3103375"/>
            <a:ext cx="2050987" cy="10649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9" name="Google Shape;49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775" y="3113850"/>
            <a:ext cx="2392597" cy="1064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0" name="Google Shape;50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299" y="3064450"/>
            <a:ext cx="1699549" cy="11713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1" name="Google Shape;501;p71"/>
          <p:cNvSpPr txBox="1"/>
          <p:nvPr/>
        </p:nvSpPr>
        <p:spPr>
          <a:xfrm>
            <a:off x="1058950" y="4387100"/>
            <a:ext cx="737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Metrô</a:t>
            </a:r>
            <a:endParaRPr/>
          </a:p>
        </p:txBody>
      </p:sp>
      <p:sp>
        <p:nvSpPr>
          <p:cNvPr id="502" name="Google Shape;502;p71"/>
          <p:cNvSpPr txBox="1"/>
          <p:nvPr/>
        </p:nvSpPr>
        <p:spPr>
          <a:xfrm>
            <a:off x="3192550" y="4387100"/>
            <a:ext cx="875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Aviação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5554750" y="4387100"/>
            <a:ext cx="106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Medicina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se estuda em ES?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2438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386500" y="1128475"/>
            <a:ext cx="43401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Engenharia de Requisitos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Projeto de Software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Construção de Software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Testes de Software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Manutenção de Software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Gerência de Configuração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Gerência de Projetos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825" y="195025"/>
            <a:ext cx="2418951" cy="121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Sistemas A (Acute)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09" name="Google Shape;509;p7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4463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Requerem certificações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 b="1">
                <a:solidFill>
                  <a:srgbClr val="000000"/>
                </a:solidFill>
              </a:rPr>
              <a:t>Fora do escopo do nosso curso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510" name="Google Shape;51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511" name="Google Shape;51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771" y="224600"/>
            <a:ext cx="3782475" cy="347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3"/>
          <p:cNvSpPr txBox="1">
            <a:spLocks noGrp="1"/>
          </p:cNvSpPr>
          <p:nvPr>
            <p:ph type="body" idx="1"/>
          </p:nvPr>
        </p:nvSpPr>
        <p:spPr>
          <a:xfrm>
            <a:off x="311700" y="1838275"/>
            <a:ext cx="85206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200" b="1">
                <a:solidFill>
                  <a:schemeClr val="dk1"/>
                </a:solidFill>
              </a:rPr>
              <a:t>Fim</a:t>
            </a:r>
            <a:endParaRPr sz="5600" b="1"/>
          </a:p>
        </p:txBody>
      </p:sp>
      <p:sp>
        <p:nvSpPr>
          <p:cNvPr id="517" name="Google Shape;517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se estuda em ES? </a:t>
            </a:r>
            <a:r>
              <a:rPr lang="en" sz="2500"/>
              <a:t>(cont.)</a:t>
            </a:r>
            <a:endParaRPr sz="2500"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2438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386500" y="1128475"/>
            <a:ext cx="43401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 startAt="8"/>
            </a:pPr>
            <a:r>
              <a:rPr lang="en" sz="2400">
                <a:solidFill>
                  <a:schemeClr val="dk2"/>
                </a:solidFill>
              </a:rPr>
              <a:t>Processos de Software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 startAt="8"/>
            </a:pPr>
            <a:r>
              <a:rPr lang="en" sz="2400">
                <a:solidFill>
                  <a:schemeClr val="dk2"/>
                </a:solidFill>
              </a:rPr>
              <a:t>Modelos de Software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 startAt="8"/>
            </a:pPr>
            <a:r>
              <a:rPr lang="en" sz="2400">
                <a:solidFill>
                  <a:schemeClr val="dk2"/>
                </a:solidFill>
              </a:rPr>
              <a:t>Qualidade de Software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 startAt="8"/>
            </a:pPr>
            <a:r>
              <a:rPr lang="en" sz="2400">
                <a:solidFill>
                  <a:schemeClr val="dk2"/>
                </a:solidFill>
              </a:rPr>
              <a:t>Prática Profissional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 startAt="8"/>
            </a:pPr>
            <a:r>
              <a:rPr lang="en" sz="2400">
                <a:solidFill>
                  <a:schemeClr val="dk2"/>
                </a:solidFill>
              </a:rPr>
              <a:t>Aspectos Econômicos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825" y="195025"/>
            <a:ext cx="2418951" cy="1214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Restante desta aula</a:t>
            </a:r>
            <a:endParaRPr b="1"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Vamos dar uma primeira visão de cada área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Objetivo: entendimento horizontal (embora ainda superficial) do que é Engenharia de Software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No resto do curso, vamos aprofundar em algumas áreas </a:t>
            </a:r>
            <a:endParaRPr sz="2400"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Importante</a:t>
            </a:r>
            <a:endParaRPr b="1"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Estes slides -- e os slides dos capítulos seguintes -- cobrem os tópicos principais de cada tema </a:t>
            </a:r>
            <a:endParaRPr sz="2400"/>
          </a:p>
          <a:p>
            <a:pPr marL="457200" marR="0" lvl="0" indent="-3810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 leitura do livro é fundamental, pois alguns conceitos, exemplos e estudos de caso </a:t>
            </a:r>
            <a:r>
              <a:rPr lang="en" sz="2400" b="1"/>
              <a:t>não</a:t>
            </a:r>
            <a:r>
              <a:rPr lang="en" sz="2400"/>
              <a:t> são cobertos nos slides</a:t>
            </a:r>
            <a:endParaRPr sz="2400"/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75" y="2979750"/>
            <a:ext cx="3457076" cy="194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1827</Words>
  <Application>Microsoft Office PowerPoint</Application>
  <PresentationFormat>On-screen Show (16:9)</PresentationFormat>
  <Paragraphs>329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Courier New</vt:lpstr>
      <vt:lpstr>Simple Light</vt:lpstr>
      <vt:lpstr>Engenharia de Software Moderna  Introdução  Prof. Eduardo Campos (CEFET-MG) </vt:lpstr>
      <vt:lpstr>Importância do Curso </vt:lpstr>
      <vt:lpstr>Conferência da OTAN (Alemanha, 1968)</vt:lpstr>
      <vt:lpstr>Comentário de participante da Conferência da OTAN</vt:lpstr>
      <vt:lpstr>Definição de Engenharia de Software</vt:lpstr>
      <vt:lpstr>O que se estuda em ES?</vt:lpstr>
      <vt:lpstr>O que se estuda em ES? (cont.)</vt:lpstr>
      <vt:lpstr>Restante desta aula</vt:lpstr>
      <vt:lpstr>Importante</vt:lpstr>
      <vt:lpstr>E também cuidado: Não Existe Bala de Prata</vt:lpstr>
      <vt:lpstr>Motivo: Dificuldades Essenciais</vt:lpstr>
      <vt:lpstr>PowerPoint Presentation</vt:lpstr>
      <vt:lpstr> Requisitos de Software</vt:lpstr>
      <vt:lpstr>Requisitos Funcionais vs Não-Funcionais</vt:lpstr>
      <vt:lpstr>Exemplos de Requisitos Não-Funcionais</vt:lpstr>
      <vt:lpstr>Exemplos de Requisitos Não-Funcionais (cont.)</vt:lpstr>
      <vt:lpstr>(2) Projeto de Software</vt:lpstr>
      <vt:lpstr>(3) Construção de Software</vt:lpstr>
      <vt:lpstr>(4) Testes de Software</vt:lpstr>
      <vt:lpstr>Frase famosa</vt:lpstr>
      <vt:lpstr>Outra observação importante</vt:lpstr>
      <vt:lpstr>Defeitos, Bugs, Fallhas</vt:lpstr>
      <vt:lpstr>Um dos primeiros bugs (diário de Grace Hopper, 1947)</vt:lpstr>
      <vt:lpstr>Falha Famosa: Explosão do Ariane 5 (1996)</vt:lpstr>
      <vt:lpstr>30 segundos depois</vt:lpstr>
      <vt:lpstr>Relatório do Comitê de Investigação  </vt:lpstr>
      <vt:lpstr>Verificação vs Validação</vt:lpstr>
      <vt:lpstr>(5) Manutenção de Software</vt:lpstr>
      <vt:lpstr>Exemplo de Manutenção Preventiva: Y2K Bug </vt:lpstr>
      <vt:lpstr>Refactoring</vt:lpstr>
      <vt:lpstr>Sistemas Legados</vt:lpstr>
      <vt:lpstr>COBOL ainda é muito comum em bancos</vt:lpstr>
      <vt:lpstr>(6) Gerência de Configuração</vt:lpstr>
      <vt:lpstr>(7) Gerência de Projetos</vt:lpstr>
      <vt:lpstr>Lei de Brooks</vt:lpstr>
      <vt:lpstr>Stakeholders</vt:lpstr>
      <vt:lpstr>(8) Processos de Desenvolvimento de Software</vt:lpstr>
      <vt:lpstr>Modelo em Cascata</vt:lpstr>
      <vt:lpstr>Modelo em Cascata</vt:lpstr>
      <vt:lpstr>Problemas com Modelo Waterfall </vt:lpstr>
      <vt:lpstr>Manifesto Ágil (2001) </vt:lpstr>
      <vt:lpstr>PowerPoint Presentation</vt:lpstr>
      <vt:lpstr>Desenvolvimento Ágil </vt:lpstr>
      <vt:lpstr>Fizemos a seguinte pergunta para 415 devs brasileiros</vt:lpstr>
      <vt:lpstr>Exemplo: Waterfall vs Agile (apenas para ilustrar)</vt:lpstr>
      <vt:lpstr>Exemplo: Waterfall vs Agile (cont.)</vt:lpstr>
      <vt:lpstr>(9) Modelagem de Software</vt:lpstr>
      <vt:lpstr>Unified Modeling Language (UML)</vt:lpstr>
      <vt:lpstr>(10) Qualidade de Software</vt:lpstr>
      <vt:lpstr>(11) Prática Profissional</vt:lpstr>
      <vt:lpstr>Aspectos Éticos</vt:lpstr>
      <vt:lpstr>(12) Aspectos Econômicos</vt:lpstr>
      <vt:lpstr>Para finalizar: Tipos ABC de sistemas</vt:lpstr>
      <vt:lpstr>Sistemas C (Casuais) </vt:lpstr>
      <vt:lpstr>PowerPoint Presentation</vt:lpstr>
      <vt:lpstr>PowerPoint Presentation</vt:lpstr>
      <vt:lpstr>PowerPoint Presentation</vt:lpstr>
      <vt:lpstr>Sistemas B (Business)</vt:lpstr>
      <vt:lpstr>Sistemas A (Acute) </vt:lpstr>
      <vt:lpstr>Sistemas A (Acute)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Moderna  Introdução  Prof. Eduardo Campos  https://engsoftmoderna.info, @engsoftmoderna</dc:title>
  <cp:lastModifiedBy>Eduardo Cunha Campos</cp:lastModifiedBy>
  <cp:revision>7</cp:revision>
  <dcterms:modified xsi:type="dcterms:W3CDTF">2022-03-27T18:25:11Z</dcterms:modified>
</cp:coreProperties>
</file>